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oppins" charset="0"/>
      <p:regular r:id="rId12"/>
    </p:embeddedFont>
    <p:embeddedFont>
      <p:font typeface="Cooper Black" pitchFamily="18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Quicksand" charset="0"/>
      <p:regular r:id="rId18"/>
    </p:embeddedFont>
    <p:embeddedFont>
      <p:font typeface="Quicksand Bold" charset="0"/>
      <p:regular r:id="rId19"/>
    </p:embeddedFont>
    <p:embeddedFont>
      <p:font typeface="Quicksand Medium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-787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8.gif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4" Type="http://schemas.openxmlformats.org/officeDocument/2006/relationships/image" Target="../media/image18.sv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18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22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25.png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060" y="4695577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2481" y="-4809539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84567" y="-3534023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84741">
            <a:off x="8618816" y="5143500"/>
            <a:ext cx="7581519" cy="822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19" y="0"/>
                </a:lnTo>
                <a:lnTo>
                  <a:pt x="75815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524924" y="8433838"/>
            <a:ext cx="6053606" cy="975762"/>
            <a:chOff x="0" y="0"/>
            <a:chExt cx="1594365" cy="2569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4365" cy="256991"/>
            </a:xfrm>
            <a:custGeom>
              <a:avLst/>
              <a:gdLst/>
              <a:ahLst/>
              <a:cxnLst/>
              <a:rect l="l" t="t" r="r" b="b"/>
              <a:pathLst>
                <a:path w="1594365" h="256991">
                  <a:moveTo>
                    <a:pt x="35809" y="0"/>
                  </a:moveTo>
                  <a:lnTo>
                    <a:pt x="1558556" y="0"/>
                  </a:lnTo>
                  <a:cubicBezTo>
                    <a:pt x="1568053" y="0"/>
                    <a:pt x="1577162" y="3773"/>
                    <a:pt x="1583877" y="10488"/>
                  </a:cubicBezTo>
                  <a:cubicBezTo>
                    <a:pt x="1590593" y="17204"/>
                    <a:pt x="1594365" y="26312"/>
                    <a:pt x="1594365" y="35809"/>
                  </a:cubicBezTo>
                  <a:lnTo>
                    <a:pt x="1594365" y="221182"/>
                  </a:lnTo>
                  <a:cubicBezTo>
                    <a:pt x="1594365" y="230679"/>
                    <a:pt x="1590593" y="239787"/>
                    <a:pt x="1583877" y="246503"/>
                  </a:cubicBezTo>
                  <a:cubicBezTo>
                    <a:pt x="1577162" y="253218"/>
                    <a:pt x="1568053" y="256991"/>
                    <a:pt x="1558556" y="256991"/>
                  </a:cubicBezTo>
                  <a:lnTo>
                    <a:pt x="35809" y="256991"/>
                  </a:lnTo>
                  <a:cubicBezTo>
                    <a:pt x="26312" y="256991"/>
                    <a:pt x="17204" y="253218"/>
                    <a:pt x="10488" y="246503"/>
                  </a:cubicBezTo>
                  <a:cubicBezTo>
                    <a:pt x="3773" y="239787"/>
                    <a:pt x="0" y="230679"/>
                    <a:pt x="0" y="221182"/>
                  </a:cubicBezTo>
                  <a:lnTo>
                    <a:pt x="0" y="35809"/>
                  </a:lnTo>
                  <a:cubicBezTo>
                    <a:pt x="0" y="26312"/>
                    <a:pt x="3773" y="17204"/>
                    <a:pt x="10488" y="10488"/>
                  </a:cubicBezTo>
                  <a:cubicBezTo>
                    <a:pt x="17204" y="3773"/>
                    <a:pt x="26312" y="0"/>
                    <a:pt x="35809" y="0"/>
                  </a:cubicBez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594365" cy="314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presented by </a:t>
              </a:r>
              <a:r>
                <a:rPr lang="en-US" sz="18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Dhaval</a:t>
              </a:r>
              <a:r>
                <a:rPr lang="en-US" sz="189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899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Siddhapura</a:t>
              </a:r>
              <a:endParaRPr lang="en-US" sz="18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873250" y="1852608"/>
            <a:ext cx="8270750" cy="6957769"/>
          </a:xfrm>
          <a:custGeom>
            <a:avLst/>
            <a:gdLst/>
            <a:ahLst/>
            <a:cxnLst/>
            <a:rect l="l" t="t" r="r" b="b"/>
            <a:pathLst>
              <a:path w="8270750" h="6957769">
                <a:moveTo>
                  <a:pt x="0" y="0"/>
                </a:moveTo>
                <a:lnTo>
                  <a:pt x="8270750" y="0"/>
                </a:lnTo>
                <a:lnTo>
                  <a:pt x="8270750" y="6957769"/>
                </a:lnTo>
                <a:lnTo>
                  <a:pt x="0" y="6957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572628" y="1116695"/>
            <a:ext cx="7940671" cy="328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422"/>
              </a:lnSpc>
            </a:pPr>
            <a:r>
              <a:rPr lang="en-US" sz="6760" dirty="0">
                <a:solidFill>
                  <a:srgbClr val="1B1A17"/>
                </a:solidFill>
                <a:latin typeface="Cooper Black" pitchFamily="18" charset="0"/>
                <a:ea typeface="More Sugar"/>
                <a:cs typeface="Calibri" pitchFamily="34" charset="0"/>
                <a:sym typeface="More Sugar"/>
              </a:rPr>
              <a:t>"UNVEILING THE MYSTERIES OF THE HUMAN </a:t>
            </a:r>
            <a:r>
              <a:rPr lang="en-US" sz="6760" dirty="0" smtClean="0">
                <a:solidFill>
                  <a:srgbClr val="1B1A17"/>
                </a:solidFill>
                <a:latin typeface="Cooper Black" pitchFamily="18" charset="0"/>
                <a:ea typeface="More Sugar"/>
                <a:cs typeface="Calibri" pitchFamily="34" charset="0"/>
                <a:sym typeface="More Sugar"/>
              </a:rPr>
              <a:t>BRAIN</a:t>
            </a:r>
            <a:r>
              <a:rPr lang="en-US" sz="6760" dirty="0" smtClean="0">
                <a:solidFill>
                  <a:srgbClr val="1B1A17"/>
                </a:solidFill>
                <a:latin typeface="More Sugar"/>
                <a:ea typeface="More Sugar"/>
                <a:cs typeface="Calibri" pitchFamily="34" charset="0"/>
                <a:sym typeface="More Sugar"/>
              </a:rPr>
              <a:t>"</a:t>
            </a:r>
            <a:endParaRPr lang="en-US" sz="6760" dirty="0">
              <a:solidFill>
                <a:srgbClr val="1B1A17"/>
              </a:solidFill>
              <a:latin typeface="More Sugar"/>
              <a:ea typeface="More Sugar"/>
              <a:cs typeface="More Sugar"/>
              <a:sym typeface="More Sug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09834" y="4676527"/>
            <a:ext cx="6349466" cy="347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2"/>
              </a:lnSpc>
            </a:pPr>
            <a:r>
              <a:rPr lang="en-US" sz="5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what the mind can </a:t>
            </a:r>
            <a:r>
              <a:rPr lang="en-US" sz="5600" dirty="0" err="1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covince</a:t>
            </a:r>
            <a:r>
              <a:rPr lang="en-US" sz="5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and </a:t>
            </a:r>
            <a:r>
              <a:rPr lang="en-US" sz="5600" dirty="0" err="1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belive</a:t>
            </a:r>
            <a:r>
              <a:rPr lang="en-US" sz="5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, it can </a:t>
            </a:r>
            <a:r>
              <a:rPr lang="en-US" sz="5600" dirty="0" err="1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achive</a:t>
            </a:r>
            <a:r>
              <a:rPr lang="en-US" sz="5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.”-Napoleon Hill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2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89311" y="-890221"/>
            <a:ext cx="7898689" cy="12067441"/>
          </a:xfrm>
          <a:custGeom>
            <a:avLst/>
            <a:gdLst/>
            <a:ahLst/>
            <a:cxnLst/>
            <a:rect l="l" t="t" r="r" b="b"/>
            <a:pathLst>
              <a:path w="7898689" h="12067441">
                <a:moveTo>
                  <a:pt x="0" y="0"/>
                </a:moveTo>
                <a:lnTo>
                  <a:pt x="7898689" y="0"/>
                </a:lnTo>
                <a:lnTo>
                  <a:pt x="7898689" y="12067442"/>
                </a:lnTo>
                <a:lnTo>
                  <a:pt x="0" y="12067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66878" y="4503483"/>
            <a:ext cx="13954245" cy="148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12181" dirty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0" y="-890221"/>
            <a:ext cx="7898689" cy="12067441"/>
          </a:xfrm>
          <a:custGeom>
            <a:avLst/>
            <a:gdLst/>
            <a:ahLst/>
            <a:cxnLst/>
            <a:rect l="l" t="t" r="r" b="b"/>
            <a:pathLst>
              <a:path w="7898689" h="12067441">
                <a:moveTo>
                  <a:pt x="7898689" y="0"/>
                </a:moveTo>
                <a:lnTo>
                  <a:pt x="0" y="0"/>
                </a:lnTo>
                <a:lnTo>
                  <a:pt x="0" y="12067442"/>
                </a:lnTo>
                <a:lnTo>
                  <a:pt x="7898689" y="12067442"/>
                </a:lnTo>
                <a:lnTo>
                  <a:pt x="7898689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67463" y="823367"/>
            <a:ext cx="7130461" cy="7456692"/>
          </a:xfrm>
          <a:custGeom>
            <a:avLst/>
            <a:gdLst/>
            <a:ahLst/>
            <a:cxnLst/>
            <a:rect l="l" t="t" r="r" b="b"/>
            <a:pathLst>
              <a:path w="7130461" h="7456692">
                <a:moveTo>
                  <a:pt x="0" y="0"/>
                </a:moveTo>
                <a:lnTo>
                  <a:pt x="7130462" y="0"/>
                </a:lnTo>
                <a:lnTo>
                  <a:pt x="7130462" y="7456691"/>
                </a:lnTo>
                <a:lnTo>
                  <a:pt x="0" y="7456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95186" y="5143500"/>
            <a:ext cx="8658970" cy="9187236"/>
          </a:xfrm>
          <a:custGeom>
            <a:avLst/>
            <a:gdLst/>
            <a:ahLst/>
            <a:cxnLst/>
            <a:rect l="l" t="t" r="r" b="b"/>
            <a:pathLst>
              <a:path w="8658970" h="9187236">
                <a:moveTo>
                  <a:pt x="0" y="0"/>
                </a:moveTo>
                <a:lnTo>
                  <a:pt x="8658970" y="0"/>
                </a:lnTo>
                <a:lnTo>
                  <a:pt x="8658970" y="9187236"/>
                </a:lnTo>
                <a:lnTo>
                  <a:pt x="0" y="9187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7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24671" y="-547681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6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81435" y="6222658"/>
            <a:ext cx="6183443" cy="4114800"/>
          </a:xfrm>
          <a:custGeom>
            <a:avLst/>
            <a:gdLst/>
            <a:ahLst/>
            <a:cxnLst/>
            <a:rect l="l" t="t" r="r" b="b"/>
            <a:pathLst>
              <a:path w="6183443" h="4114800">
                <a:moveTo>
                  <a:pt x="0" y="0"/>
                </a:moveTo>
                <a:lnTo>
                  <a:pt x="6183443" y="0"/>
                </a:lnTo>
                <a:lnTo>
                  <a:pt x="61834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695186" y="4440957"/>
            <a:ext cx="2849408" cy="45958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149455"/>
            <a:ext cx="9329746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004"/>
              </a:lnSpc>
            </a:pPr>
            <a:r>
              <a:rPr lang="en-US" sz="8425" dirty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57594"/>
            <a:ext cx="746322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nature of Brain: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5366" y="4551712"/>
            <a:ext cx="9706143" cy="393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280" lvl="1" indent="-305640" algn="l">
              <a:lnSpc>
                <a:spcPts val="3454"/>
              </a:lnSpc>
              <a:buFont typeface="Arial"/>
              <a:buChar char="•"/>
            </a:pPr>
            <a:r>
              <a:rPr lang="en-US" sz="2831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 brain is the most complex organ in the human body, controlling thoughts, memories, emotions, and even basic bodily functions like breathing and heartbeat.</a:t>
            </a:r>
          </a:p>
          <a:p>
            <a:pPr marL="611280" lvl="1" indent="-305640" algn="l">
              <a:lnSpc>
                <a:spcPts val="3454"/>
              </a:lnSpc>
              <a:buFont typeface="Arial"/>
              <a:buChar char="•"/>
            </a:pPr>
            <a:r>
              <a:rPr lang="en-US" sz="2831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It weighs approximately </a:t>
            </a:r>
            <a:r>
              <a:rPr lang="en-US" sz="2831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 pounds (1.5 kg)</a:t>
            </a:r>
            <a:r>
              <a:rPr lang="en-US" sz="2831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making it an incredibly efficient and powerful processing center.</a:t>
            </a:r>
          </a:p>
          <a:p>
            <a:pPr marL="611280" lvl="1" indent="-305640" algn="l">
              <a:lnSpc>
                <a:spcPts val="3454"/>
              </a:lnSpc>
              <a:buFont typeface="Arial"/>
              <a:buChar char="•"/>
            </a:pPr>
            <a:r>
              <a:rPr lang="en-US" sz="2831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This presentation will explore the structure, functions, and potential of the brain, as well as the exciting advancements in brain research.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build="allAtOnce"/>
      <p:bldP spid="10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36630" y="-2242556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0" y="0"/>
                </a:lnTo>
                <a:lnTo>
                  <a:pt x="7330660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7564" y="1695476"/>
            <a:ext cx="6696537" cy="7562824"/>
          </a:xfrm>
          <a:custGeom>
            <a:avLst/>
            <a:gdLst/>
            <a:ahLst/>
            <a:cxnLst/>
            <a:rect l="l" t="t" r="r" b="b"/>
            <a:pathLst>
              <a:path w="6696537" h="7562824">
                <a:moveTo>
                  <a:pt x="0" y="0"/>
                </a:moveTo>
                <a:lnTo>
                  <a:pt x="6696537" y="0"/>
                </a:lnTo>
                <a:lnTo>
                  <a:pt x="6696537" y="7562824"/>
                </a:lnTo>
                <a:lnTo>
                  <a:pt x="0" y="7562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29088" y="-1552021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1" y="0"/>
                </a:lnTo>
                <a:lnTo>
                  <a:pt x="7330661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86216" y="726853"/>
            <a:ext cx="1367394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203"/>
              </a:lnSpc>
            </a:pPr>
            <a:r>
              <a:rPr lang="en-US" sz="7582" dirty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THE BRAIN VS THE MIND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82488" y="2121957"/>
            <a:ext cx="746322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brain:</a:t>
            </a:r>
          </a:p>
        </p:txBody>
      </p:sp>
      <p:sp>
        <p:nvSpPr>
          <p:cNvPr id="8" name="Freeform 8"/>
          <p:cNvSpPr/>
          <p:nvPr/>
        </p:nvSpPr>
        <p:spPr>
          <a:xfrm>
            <a:off x="8048772" y="4777693"/>
            <a:ext cx="7330661" cy="7386056"/>
          </a:xfrm>
          <a:custGeom>
            <a:avLst/>
            <a:gdLst/>
            <a:ahLst/>
            <a:cxnLst/>
            <a:rect l="l" t="t" r="r" b="b"/>
            <a:pathLst>
              <a:path w="7330661" h="7386056">
                <a:moveTo>
                  <a:pt x="0" y="0"/>
                </a:moveTo>
                <a:lnTo>
                  <a:pt x="7330660" y="0"/>
                </a:lnTo>
                <a:lnTo>
                  <a:pt x="7330660" y="7386056"/>
                </a:lnTo>
                <a:lnTo>
                  <a:pt x="0" y="7386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476440" y="2866138"/>
            <a:ext cx="8115300" cy="327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3294"/>
              </a:lnSpc>
              <a:buFont typeface="Arial"/>
              <a:buChar char="•"/>
            </a:pPr>
            <a:r>
              <a:rPr lang="en-US" sz="27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 brain is a organ that controls our mental processes</a:t>
            </a:r>
          </a:p>
          <a:p>
            <a:pPr marL="582932" lvl="1" indent="-291466" algn="just">
              <a:lnSpc>
                <a:spcPts val="3294"/>
              </a:lnSpc>
              <a:buFont typeface="Arial"/>
              <a:buChar char="•"/>
            </a:pPr>
            <a:r>
              <a:rPr lang="en-US" sz="27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Brain processes information received from the senses, coordinates bodily functions, and enables thought, memory, and emotions. </a:t>
            </a:r>
          </a:p>
          <a:p>
            <a:pPr marL="582932" lvl="1" indent="-291466" algn="just">
              <a:lnSpc>
                <a:spcPts val="3294"/>
              </a:lnSpc>
              <a:buFont typeface="Arial"/>
              <a:buChar char="•"/>
            </a:pPr>
            <a:r>
              <a:rPr lang="en-US" sz="27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 study of the brain, neuroscience, explores how the brain works and how it shapes our experiences.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2488" y="6430481"/>
            <a:ext cx="746322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 Mind: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76440" y="7031112"/>
            <a:ext cx="8115300" cy="286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3294"/>
              </a:lnSpc>
              <a:buFont typeface="Arial"/>
              <a:buChar char="•"/>
            </a:pPr>
            <a:r>
              <a:rPr lang="en-US" sz="27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 mind refers to the non-physical aspect of thought and perception.</a:t>
            </a:r>
          </a:p>
          <a:p>
            <a:pPr marL="582932" lvl="1" indent="-291466" algn="just">
              <a:lnSpc>
                <a:spcPts val="3294"/>
              </a:lnSpc>
              <a:buFont typeface="Arial"/>
              <a:buChar char="•"/>
            </a:pPr>
            <a:r>
              <a:rPr lang="en-US" sz="27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It encompasses thoughts, feelings, beliefs, and the overall experience of being conscious.  </a:t>
            </a:r>
          </a:p>
          <a:p>
            <a:pPr marL="582932" lvl="1" indent="-291466" algn="just">
              <a:lnSpc>
                <a:spcPts val="3294"/>
              </a:lnSpc>
              <a:buFont typeface="Arial"/>
              <a:buChar char="•"/>
            </a:pPr>
            <a:r>
              <a:rPr lang="en-US" sz="27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example - When you think about something, the brain processes that information, and the mind experiences that thought.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  <p:bldP spid="9" grpId="0" build="allAtOnce"/>
      <p:bldP spid="10" grpId="0" build="allAtOnce"/>
      <p:bldP spid="11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7126" y="3950735"/>
            <a:ext cx="9641192" cy="8466719"/>
          </a:xfrm>
          <a:custGeom>
            <a:avLst/>
            <a:gdLst/>
            <a:ahLst/>
            <a:cxnLst/>
            <a:rect l="l" t="t" r="r" b="b"/>
            <a:pathLst>
              <a:path w="9641192" h="8466719">
                <a:moveTo>
                  <a:pt x="0" y="0"/>
                </a:moveTo>
                <a:lnTo>
                  <a:pt x="9641192" y="0"/>
                </a:lnTo>
                <a:lnTo>
                  <a:pt x="9641192" y="8466720"/>
                </a:lnTo>
                <a:lnTo>
                  <a:pt x="0" y="846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67480" y="-702804"/>
            <a:ext cx="5787693" cy="6523014"/>
          </a:xfrm>
          <a:custGeom>
            <a:avLst/>
            <a:gdLst/>
            <a:ahLst/>
            <a:cxnLst/>
            <a:rect l="l" t="t" r="r" b="b"/>
            <a:pathLst>
              <a:path w="5787693" h="6523014">
                <a:moveTo>
                  <a:pt x="0" y="0"/>
                </a:moveTo>
                <a:lnTo>
                  <a:pt x="5787693" y="0"/>
                </a:lnTo>
                <a:lnTo>
                  <a:pt x="5787693" y="6523015"/>
                </a:lnTo>
                <a:lnTo>
                  <a:pt x="0" y="6523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1597" y="6725091"/>
            <a:ext cx="3661457" cy="3618740"/>
          </a:xfrm>
          <a:custGeom>
            <a:avLst/>
            <a:gdLst/>
            <a:ahLst/>
            <a:cxnLst/>
            <a:rect l="l" t="t" r="r" b="b"/>
            <a:pathLst>
              <a:path w="3661457" h="3618740">
                <a:moveTo>
                  <a:pt x="0" y="0"/>
                </a:moveTo>
                <a:lnTo>
                  <a:pt x="3661457" y="0"/>
                </a:lnTo>
                <a:lnTo>
                  <a:pt x="3661457" y="3618740"/>
                </a:lnTo>
                <a:lnTo>
                  <a:pt x="0" y="3618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46808" y="-2356682"/>
            <a:ext cx="9641192" cy="8466719"/>
          </a:xfrm>
          <a:custGeom>
            <a:avLst/>
            <a:gdLst/>
            <a:ahLst/>
            <a:cxnLst/>
            <a:rect l="l" t="t" r="r" b="b"/>
            <a:pathLst>
              <a:path w="9641192" h="8466719">
                <a:moveTo>
                  <a:pt x="0" y="0"/>
                </a:moveTo>
                <a:lnTo>
                  <a:pt x="9641192" y="0"/>
                </a:lnTo>
                <a:lnTo>
                  <a:pt x="9641192" y="8466720"/>
                </a:lnTo>
                <a:lnTo>
                  <a:pt x="0" y="846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5169" y="1238250"/>
            <a:ext cx="14977793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 dirty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STRUCTURE OF BRAIN</a:t>
            </a:r>
          </a:p>
        </p:txBody>
      </p:sp>
      <p:sp>
        <p:nvSpPr>
          <p:cNvPr id="8" name="Freeform 8"/>
          <p:cNvSpPr/>
          <p:nvPr/>
        </p:nvSpPr>
        <p:spPr>
          <a:xfrm>
            <a:off x="14674543" y="-4503737"/>
            <a:ext cx="9472486" cy="9007473"/>
          </a:xfrm>
          <a:custGeom>
            <a:avLst/>
            <a:gdLst/>
            <a:ahLst/>
            <a:cxnLst/>
            <a:rect l="l" t="t" r="r" b="b"/>
            <a:pathLst>
              <a:path w="9472486" h="9007473">
                <a:moveTo>
                  <a:pt x="0" y="0"/>
                </a:moveTo>
                <a:lnTo>
                  <a:pt x="9472486" y="0"/>
                </a:lnTo>
                <a:lnTo>
                  <a:pt x="9472486" y="9007474"/>
                </a:lnTo>
                <a:lnTo>
                  <a:pt x="0" y="90074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26367" y="2558703"/>
            <a:ext cx="14665190" cy="4374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055" lvl="1" indent="-306527" algn="just">
              <a:lnSpc>
                <a:spcPts val="3464"/>
              </a:lnSpc>
              <a:buFont typeface="Arial"/>
              <a:buChar char="•"/>
            </a:pPr>
            <a:r>
              <a:rPr lang="en-US" sz="283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 human brain consists of the </a:t>
            </a:r>
            <a:r>
              <a:rPr lang="en-US" sz="283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cerebrum, cerebellum, and brainstem.</a:t>
            </a:r>
          </a:p>
          <a:p>
            <a:pPr marL="613055" lvl="1" indent="-306527" algn="just">
              <a:lnSpc>
                <a:spcPts val="3464"/>
              </a:lnSpc>
              <a:buFont typeface="Arial"/>
              <a:buChar char="•"/>
            </a:pPr>
            <a:r>
              <a:rPr lang="en-US" sz="283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Cerebrum:</a:t>
            </a:r>
            <a:r>
              <a:rPr lang="en-US" sz="283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The largest part of the brain, responsible for higher-level functions like thinking, language, and voluntary movement. It is divided into the right and left hemispheres.</a:t>
            </a:r>
            <a:r>
              <a:rPr lang="en-US" sz="283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  <a:p>
            <a:pPr marL="613055" lvl="1" indent="-306527" algn="just">
              <a:lnSpc>
                <a:spcPts val="3464"/>
              </a:lnSpc>
              <a:buFont typeface="Arial"/>
              <a:buChar char="•"/>
            </a:pPr>
            <a:r>
              <a:rPr lang="en-US" sz="283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Cerebellum:</a:t>
            </a:r>
            <a:r>
              <a:rPr lang="en-US" sz="283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Located at the back of the brain, the cerebellum plays a crucial role in coordinating movement, balance, and posture.</a:t>
            </a:r>
            <a:r>
              <a:rPr lang="en-US" sz="283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  <a:p>
            <a:pPr marL="613055" lvl="1" indent="-306527" algn="just">
              <a:lnSpc>
                <a:spcPts val="3464"/>
              </a:lnSpc>
              <a:buFont typeface="Arial"/>
              <a:buChar char="•"/>
            </a:pPr>
            <a:r>
              <a:rPr lang="en-US" sz="283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Brainstem</a:t>
            </a:r>
            <a:r>
              <a:rPr lang="en-US" sz="2839" b="1" dirty="0">
                <a:solidFill>
                  <a:srgbClr val="1B1A1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: </a:t>
            </a:r>
            <a:r>
              <a:rPr lang="en-US" sz="283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Connects the brain to the spinal cord and controls basic life functions like breathing, heart rate, and sleep-wake cycles. </a:t>
            </a:r>
          </a:p>
          <a:p>
            <a:pPr marL="613055" lvl="1" indent="-306527" algn="just">
              <a:lnSpc>
                <a:spcPts val="3464"/>
              </a:lnSpc>
              <a:buFont typeface="Arial"/>
              <a:buChar char="•"/>
            </a:pPr>
            <a:r>
              <a:rPr lang="en-US" sz="283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There are also four </a:t>
            </a:r>
            <a:r>
              <a:rPr lang="en-US" sz="283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Lobes</a:t>
            </a:r>
            <a:r>
              <a:rPr lang="en-US" sz="283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that controls our  sensors, emotions, motor control and visual information. 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9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59590" y="1980989"/>
            <a:ext cx="9573383" cy="8650857"/>
          </a:xfrm>
          <a:custGeom>
            <a:avLst/>
            <a:gdLst/>
            <a:ahLst/>
            <a:cxnLst/>
            <a:rect l="l" t="t" r="r" b="b"/>
            <a:pathLst>
              <a:path w="9573383" h="8650857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-4052340"/>
            <a:ext cx="9573383" cy="8650857"/>
          </a:xfrm>
          <a:custGeom>
            <a:avLst/>
            <a:gdLst/>
            <a:ahLst/>
            <a:cxnLst/>
            <a:rect l="l" t="t" r="r" b="b"/>
            <a:pathLst>
              <a:path w="9573383" h="8650857">
                <a:moveTo>
                  <a:pt x="0" y="0"/>
                </a:moveTo>
                <a:lnTo>
                  <a:pt x="9573383" y="0"/>
                </a:lnTo>
                <a:lnTo>
                  <a:pt x="9573383" y="8650857"/>
                </a:lnTo>
                <a:lnTo>
                  <a:pt x="0" y="865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66462" y="6737047"/>
            <a:ext cx="4192838" cy="3108245"/>
          </a:xfrm>
          <a:custGeom>
            <a:avLst/>
            <a:gdLst/>
            <a:ahLst/>
            <a:cxnLst/>
            <a:rect l="l" t="t" r="r" b="b"/>
            <a:pathLst>
              <a:path w="4192838" h="3108245">
                <a:moveTo>
                  <a:pt x="0" y="0"/>
                </a:moveTo>
                <a:lnTo>
                  <a:pt x="4192838" y="0"/>
                </a:lnTo>
                <a:lnTo>
                  <a:pt x="4192838" y="3108244"/>
                </a:lnTo>
                <a:lnTo>
                  <a:pt x="0" y="3108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9" r="-94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28630" y="1214410"/>
            <a:ext cx="1633511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63"/>
              </a:lnSpc>
            </a:pPr>
            <a:r>
              <a:rPr lang="en-US" sz="8803" dirty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LET’S EXPLORE THE </a:t>
            </a:r>
            <a:r>
              <a:rPr lang="en-US" sz="8803" dirty="0" smtClean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BRAIN</a:t>
            </a:r>
            <a:endParaRPr lang="en-US" sz="8803" dirty="0">
              <a:solidFill>
                <a:srgbClr val="1B1A17"/>
              </a:solidFill>
              <a:latin typeface="Cooper Black" pitchFamily="18" charset="0"/>
              <a:ea typeface="More Sugar"/>
              <a:cs typeface="More Sugar"/>
              <a:sym typeface="More Sug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1506" y="3286112"/>
            <a:ext cx="13101045" cy="4021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 brain is most complex thing ever </a:t>
            </a:r>
            <a:r>
              <a:rPr lang="en-US" sz="2929" dirty="0" err="1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discoverd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in our universe.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There are approximately 70,000 thoughts </a:t>
            </a:r>
            <a:r>
              <a:rPr lang="en-US" sz="2929" dirty="0" err="1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imerging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everyday in our brain.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When we are sleeping our neurons exchange thoughts and messages </a:t>
            </a: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more than all the phone calls around global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That’s why  brain can generate enough </a:t>
            </a:r>
            <a:r>
              <a:rPr lang="en-US" sz="2929" dirty="0" err="1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elecricity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to </a:t>
            </a: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power a light bulb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(approximately </a:t>
            </a: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12-25 watts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).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There are </a:t>
            </a: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100 billion neurons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in human brain, which are interconnected and transfers signals.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06308" y="3086100"/>
            <a:ext cx="10477186" cy="8172205"/>
          </a:xfrm>
          <a:custGeom>
            <a:avLst/>
            <a:gdLst/>
            <a:ahLst/>
            <a:cxnLst/>
            <a:rect l="l" t="t" r="r" b="b"/>
            <a:pathLst>
              <a:path w="10477186" h="8172205">
                <a:moveTo>
                  <a:pt x="0" y="0"/>
                </a:moveTo>
                <a:lnTo>
                  <a:pt x="10477185" y="0"/>
                </a:lnTo>
                <a:lnTo>
                  <a:pt x="10477185" y="8172205"/>
                </a:lnTo>
                <a:lnTo>
                  <a:pt x="0" y="8172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9044" y="-702804"/>
            <a:ext cx="7050042" cy="6917854"/>
          </a:xfrm>
          <a:custGeom>
            <a:avLst/>
            <a:gdLst/>
            <a:ahLst/>
            <a:cxnLst/>
            <a:rect l="l" t="t" r="r" b="b"/>
            <a:pathLst>
              <a:path w="7050042" h="6917854">
                <a:moveTo>
                  <a:pt x="0" y="0"/>
                </a:moveTo>
                <a:lnTo>
                  <a:pt x="7050042" y="0"/>
                </a:lnTo>
                <a:lnTo>
                  <a:pt x="7050042" y="6917854"/>
                </a:lnTo>
                <a:lnTo>
                  <a:pt x="0" y="6917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84488" y="-1028700"/>
            <a:ext cx="4063487" cy="4636759"/>
          </a:xfrm>
          <a:custGeom>
            <a:avLst/>
            <a:gdLst/>
            <a:ahLst/>
            <a:cxnLst/>
            <a:rect l="l" t="t" r="r" b="b"/>
            <a:pathLst>
              <a:path w="4063487" h="4636759">
                <a:moveTo>
                  <a:pt x="0" y="0"/>
                </a:moveTo>
                <a:lnTo>
                  <a:pt x="4063487" y="0"/>
                </a:lnTo>
                <a:lnTo>
                  <a:pt x="4063487" y="4636759"/>
                </a:lnTo>
                <a:lnTo>
                  <a:pt x="0" y="4636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1187898" y="1222253"/>
            <a:ext cx="14977793" cy="9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8"/>
              </a:lnSpc>
            </a:pPr>
            <a:r>
              <a:rPr lang="en-US" sz="7703" dirty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SOME MORE FACTS 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3317" y="2756123"/>
            <a:ext cx="13101045" cy="357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It uses </a:t>
            </a: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20% oxygen and blood flow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of our body.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Brain will be permanently damaged if we stop the supply of oxygen for only</a:t>
            </a: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5 minutes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to brain .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Neurons transmit information at speeds of over </a:t>
            </a: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150 miles per hour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Fat Conten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t: The brain is composed of about</a:t>
            </a: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60%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fat, making it the fattest organ in the body. 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Water Content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: The brain is made up of about </a:t>
            </a:r>
            <a:r>
              <a:rPr lang="en-US" sz="292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75% 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water. </a:t>
            </a:r>
          </a:p>
          <a:p>
            <a:pPr algn="l">
              <a:lnSpc>
                <a:spcPts val="3574"/>
              </a:lnSpc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-1297807" y="6517046"/>
            <a:ext cx="3658431" cy="4114800"/>
          </a:xfrm>
          <a:custGeom>
            <a:avLst/>
            <a:gdLst/>
            <a:ahLst/>
            <a:cxnLst/>
            <a:rect l="l" t="t" r="r" b="b"/>
            <a:pathLst>
              <a:path w="3658431" h="4114800">
                <a:moveTo>
                  <a:pt x="0" y="0"/>
                </a:moveTo>
                <a:lnTo>
                  <a:pt x="3658431" y="0"/>
                </a:lnTo>
                <a:lnTo>
                  <a:pt x="3658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8225" y="663217"/>
            <a:ext cx="16035561" cy="8863292"/>
          </a:xfrm>
          <a:custGeom>
            <a:avLst/>
            <a:gdLst/>
            <a:ahLst/>
            <a:cxnLst/>
            <a:rect l="l" t="t" r="r" b="b"/>
            <a:pathLst>
              <a:path w="16035561" h="8863292">
                <a:moveTo>
                  <a:pt x="0" y="0"/>
                </a:moveTo>
                <a:lnTo>
                  <a:pt x="16035561" y="0"/>
                </a:lnTo>
                <a:lnTo>
                  <a:pt x="16035561" y="8863292"/>
                </a:lnTo>
                <a:lnTo>
                  <a:pt x="0" y="8863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882207">
            <a:off x="13649686" y="-770122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24770" y="6277604"/>
            <a:ext cx="6071272" cy="361240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38225" y="1228725"/>
            <a:ext cx="14026961" cy="105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2"/>
              </a:lnSpc>
            </a:pPr>
            <a:r>
              <a:rPr lang="en-US" sz="8244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THE PINEAL GLAND-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8013" y="3258025"/>
            <a:ext cx="8406795" cy="119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 algn="l">
              <a:lnSpc>
                <a:spcPts val="3172"/>
              </a:lnSpc>
              <a:buFont typeface="Arial"/>
              <a:buChar char="•"/>
            </a:pP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Pineal gland exist between the right and left hemispheres.</a:t>
            </a:r>
          </a:p>
          <a:p>
            <a:pPr marL="561342" lvl="1" indent="-280671" algn="l">
              <a:lnSpc>
                <a:spcPts val="3172"/>
              </a:lnSpc>
              <a:buFont typeface="Arial"/>
              <a:buChar char="•"/>
            </a:pP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The size of pineal gland is near about </a:t>
            </a:r>
            <a:r>
              <a:rPr lang="en-US" sz="26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 mm-8 mm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7538" y="5133975"/>
            <a:ext cx="9086370" cy="50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5"/>
              </a:lnSpc>
            </a:pPr>
            <a:r>
              <a:rPr lang="en-US" sz="3299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Astral travel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8013" y="6074896"/>
            <a:ext cx="9095895" cy="319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 algn="l">
              <a:lnSpc>
                <a:spcPts val="3172"/>
              </a:lnSpc>
              <a:buFont typeface="Arial"/>
              <a:buChar char="•"/>
            </a:pP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Astral travel means  </a:t>
            </a:r>
            <a:r>
              <a:rPr lang="en-US" sz="26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out-of-body experience (OBE)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  <a:p>
            <a:pPr marL="561342" lvl="1" indent="-280671" algn="l">
              <a:lnSpc>
                <a:spcPts val="3172"/>
              </a:lnSpc>
              <a:buFont typeface="Arial"/>
              <a:buChar char="•"/>
            </a:pP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A spiritual practice where one's consciousness is believed to leave their physical body and travel in a non-physical plane of existence,</a:t>
            </a:r>
            <a:r>
              <a:rPr lang="en-US" sz="26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the astral plane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  <a:p>
            <a:pPr marL="561342" lvl="1" indent="-280671" algn="l">
              <a:lnSpc>
                <a:spcPts val="3172"/>
              </a:lnSpc>
              <a:buFont typeface="Arial"/>
              <a:buChar char="•"/>
            </a:pP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the pineal gland contains photoreceptors, similar to those in the eyes, and is the basis for the "third eye" concept, although it's more accurate to say it's</a:t>
            </a:r>
            <a:r>
              <a:rPr lang="en-US" sz="26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a light-sensing organ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, not a true eye.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13913" y="2578573"/>
            <a:ext cx="14026961" cy="46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5"/>
              </a:lnSpc>
            </a:pPr>
            <a:r>
              <a:rPr lang="en-US" sz="3700" u="sng" dirty="0">
                <a:solidFill>
                  <a:srgbClr val="1B1A17"/>
                </a:solidFill>
                <a:latin typeface="More Sugar"/>
                <a:ea typeface="More Sugar"/>
                <a:cs typeface="More Sugar"/>
                <a:sym typeface="More Sugar"/>
              </a:rPr>
              <a:t>THIRD EYE OF HUMAN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  <p:bldP spid="8" grpId="0" build="allAtOnce"/>
      <p:bldP spid="9" grpId="0" build="allAtOnce"/>
      <p:bldP spid="10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92481" y="-2506294"/>
            <a:ext cx="11571348" cy="11255765"/>
          </a:xfrm>
          <a:custGeom>
            <a:avLst/>
            <a:gdLst/>
            <a:ahLst/>
            <a:cxnLst/>
            <a:rect l="l" t="t" r="r" b="b"/>
            <a:pathLst>
              <a:path w="11571348" h="11255765">
                <a:moveTo>
                  <a:pt x="0" y="0"/>
                </a:moveTo>
                <a:lnTo>
                  <a:pt x="11571347" y="0"/>
                </a:lnTo>
                <a:lnTo>
                  <a:pt x="11571347" y="11255765"/>
                </a:lnTo>
                <a:lnTo>
                  <a:pt x="0" y="11255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270376" y="-1685467"/>
            <a:ext cx="7511998" cy="7279809"/>
          </a:xfrm>
          <a:custGeom>
            <a:avLst/>
            <a:gdLst/>
            <a:ahLst/>
            <a:cxnLst/>
            <a:rect l="l" t="t" r="r" b="b"/>
            <a:pathLst>
              <a:path w="7511998" h="7279809">
                <a:moveTo>
                  <a:pt x="0" y="0"/>
                </a:moveTo>
                <a:lnTo>
                  <a:pt x="7511999" y="0"/>
                </a:lnTo>
                <a:lnTo>
                  <a:pt x="7511999" y="7279809"/>
                </a:lnTo>
                <a:lnTo>
                  <a:pt x="0" y="727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50969" y="6518247"/>
            <a:ext cx="3112859" cy="3311553"/>
          </a:xfrm>
          <a:custGeom>
            <a:avLst/>
            <a:gdLst/>
            <a:ahLst/>
            <a:cxnLst/>
            <a:rect l="l" t="t" r="r" b="b"/>
            <a:pathLst>
              <a:path w="3112859" h="3311553">
                <a:moveTo>
                  <a:pt x="0" y="0"/>
                </a:moveTo>
                <a:lnTo>
                  <a:pt x="3112859" y="0"/>
                </a:lnTo>
                <a:lnTo>
                  <a:pt x="3112859" y="3311553"/>
                </a:lnTo>
                <a:lnTo>
                  <a:pt x="0" y="33115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98508">
            <a:off x="-296364" y="7432978"/>
            <a:ext cx="4212923" cy="2059066"/>
          </a:xfrm>
          <a:custGeom>
            <a:avLst/>
            <a:gdLst/>
            <a:ahLst/>
            <a:cxnLst/>
            <a:rect l="l" t="t" r="r" b="b"/>
            <a:pathLst>
              <a:path w="4212923" h="2059066">
                <a:moveTo>
                  <a:pt x="0" y="0"/>
                </a:moveTo>
                <a:lnTo>
                  <a:pt x="4212923" y="0"/>
                </a:lnTo>
                <a:lnTo>
                  <a:pt x="4212923" y="2059066"/>
                </a:lnTo>
                <a:lnTo>
                  <a:pt x="0" y="205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714576" y="785782"/>
            <a:ext cx="15187662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794"/>
              </a:lnSpc>
            </a:pPr>
            <a:r>
              <a:rPr lang="en-US" sz="6099" dirty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AFFECT OF MEDITATION AND </a:t>
            </a:r>
          </a:p>
          <a:p>
            <a:pPr algn="r">
              <a:lnSpc>
                <a:spcPts val="5794"/>
              </a:lnSpc>
            </a:pPr>
            <a:r>
              <a:rPr lang="en-US" sz="6099" dirty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MUSIC ON BRAIN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0097" y="2944289"/>
            <a:ext cx="13101045" cy="357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It can increase</a:t>
            </a:r>
            <a:r>
              <a:rPr lang="en-US" sz="2929" u="sng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productivity, creativity, concentration and memory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of our brain.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Music makes us clever, happier and much productive .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It also keeps motivated us and increases </a:t>
            </a:r>
            <a:r>
              <a:rPr lang="en-US" sz="2929" dirty="0" err="1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conteration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power. 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With yoga and meditation we can improve our physical as well as brain power and it also decreases stress. </a:t>
            </a:r>
          </a:p>
          <a:p>
            <a:pPr marL="632539" lvl="1" indent="-316269" algn="l">
              <a:lnSpc>
                <a:spcPts val="3574"/>
              </a:lnSpc>
              <a:buFont typeface="Arial"/>
              <a:buChar char="•"/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All these facts are </a:t>
            </a:r>
            <a:r>
              <a:rPr lang="en-US" sz="2929" dirty="0" err="1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scintifically</a:t>
            </a: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proved and experimented. </a:t>
            </a:r>
          </a:p>
          <a:p>
            <a:pPr algn="l">
              <a:lnSpc>
                <a:spcPts val="3574"/>
              </a:lnSpc>
            </a:pPr>
            <a:r>
              <a:rPr lang="en-US" sz="2929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7" b="-38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25757" y="2767882"/>
            <a:ext cx="9483776" cy="9606035"/>
          </a:xfrm>
          <a:custGeom>
            <a:avLst/>
            <a:gdLst/>
            <a:ahLst/>
            <a:cxnLst/>
            <a:rect l="l" t="t" r="r" b="b"/>
            <a:pathLst>
              <a:path w="9483776" h="9606035">
                <a:moveTo>
                  <a:pt x="0" y="0"/>
                </a:moveTo>
                <a:lnTo>
                  <a:pt x="9483776" y="0"/>
                </a:lnTo>
                <a:lnTo>
                  <a:pt x="9483776" y="9606035"/>
                </a:lnTo>
                <a:lnTo>
                  <a:pt x="0" y="9606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09113" y="-1671740"/>
            <a:ext cx="7207486" cy="9371436"/>
          </a:xfrm>
          <a:custGeom>
            <a:avLst/>
            <a:gdLst/>
            <a:ahLst/>
            <a:cxnLst/>
            <a:rect l="l" t="t" r="r" b="b"/>
            <a:pathLst>
              <a:path w="7207486" h="9371436">
                <a:moveTo>
                  <a:pt x="0" y="0"/>
                </a:moveTo>
                <a:lnTo>
                  <a:pt x="7207486" y="0"/>
                </a:lnTo>
                <a:lnTo>
                  <a:pt x="7207486" y="9371435"/>
                </a:lnTo>
                <a:lnTo>
                  <a:pt x="0" y="93714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38225" y="-1086240"/>
            <a:ext cx="5917831" cy="7200900"/>
          </a:xfrm>
          <a:custGeom>
            <a:avLst/>
            <a:gdLst/>
            <a:ahLst/>
            <a:cxnLst/>
            <a:rect l="l" t="t" r="r" b="b"/>
            <a:pathLst>
              <a:path w="5917831" h="7200900">
                <a:moveTo>
                  <a:pt x="0" y="0"/>
                </a:moveTo>
                <a:lnTo>
                  <a:pt x="5917830" y="0"/>
                </a:lnTo>
                <a:lnTo>
                  <a:pt x="591783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44500" y="564229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23783" y="71048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200150"/>
            <a:ext cx="8115300" cy="179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40"/>
              </a:lnSpc>
            </a:pPr>
            <a:r>
              <a:rPr lang="en-US" sz="7200" dirty="0">
                <a:solidFill>
                  <a:srgbClr val="1B1A17"/>
                </a:solidFill>
                <a:latin typeface="Cooper Black" pitchFamily="18" charset="0"/>
                <a:ea typeface="More Sugar"/>
                <a:cs typeface="More Sugar"/>
                <a:sym typeface="More Sugar"/>
              </a:rPr>
              <a:t>THE BRAIN AND TECHNOLOGY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0700" y="4045397"/>
            <a:ext cx="8406795" cy="319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 algn="l">
              <a:lnSpc>
                <a:spcPts val="3172"/>
              </a:lnSpc>
              <a:buFont typeface="Arial"/>
              <a:buChar char="•"/>
            </a:pPr>
            <a:r>
              <a:rPr lang="en-US" sz="26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Brain-Computer Interfaces (BCIs)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: Technology that allows direct communication between the brain and computers.</a:t>
            </a:r>
          </a:p>
          <a:p>
            <a:pPr marL="561342" lvl="1" indent="-280671" algn="l">
              <a:lnSpc>
                <a:spcPts val="3172"/>
              </a:lnSpc>
              <a:buFont typeface="Arial"/>
              <a:buChar char="•"/>
            </a:pPr>
            <a:r>
              <a:rPr lang="en-US" sz="2600" b="1" dirty="0" err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Neuroimaging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: Technologies like </a:t>
            </a:r>
            <a:r>
              <a:rPr lang="en-US" sz="26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MRI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and </a:t>
            </a:r>
            <a:r>
              <a:rPr lang="en-US" sz="2600" b="1" dirty="0" err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fMRI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allow us to visualize brain activity in real-time..</a:t>
            </a:r>
          </a:p>
          <a:p>
            <a:pPr marL="561342" lvl="1" indent="-280671" algn="l">
              <a:lnSpc>
                <a:spcPts val="3172"/>
              </a:lnSpc>
              <a:buFont typeface="Arial"/>
              <a:buChar char="•"/>
            </a:pPr>
            <a:r>
              <a:rPr lang="en-US" sz="2600" b="1" dirty="0" err="1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Neuroprosthetics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: Devices like deep brain stimulation are used to treat conditions such as </a:t>
            </a:r>
            <a:r>
              <a:rPr lang="en-US" sz="2600" b="1" dirty="0">
                <a:solidFill>
                  <a:srgbClr val="1B1A17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Parkinson’s disease*</a:t>
            </a:r>
            <a:r>
              <a:rPr lang="en-US" sz="2600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 and depression.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1955" y="8064773"/>
            <a:ext cx="8115300" cy="119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1"/>
              </a:lnSpc>
            </a:pPr>
            <a:r>
              <a:rPr lang="en-US" sz="2607" dirty="0">
                <a:solidFill>
                  <a:srgbClr val="1B1A17"/>
                </a:solidFill>
                <a:latin typeface="Quicksand"/>
                <a:ea typeface="Quicksand"/>
                <a:cs typeface="Quicksand"/>
                <a:sym typeface="Quicksand"/>
              </a:rPr>
              <a:t>Parkinson’s Disease: A movement disorder caused by the death of dopamine-producing neurons in the brain.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build="allAtOnce"/>
      <p:bldP spid="10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752</Words>
  <Application>Microsoft Office PowerPoint</Application>
  <PresentationFormat>Custom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Poppins</vt:lpstr>
      <vt:lpstr>Cooper Black</vt:lpstr>
      <vt:lpstr>More Sugar</vt:lpstr>
      <vt:lpstr>Calibri</vt:lpstr>
      <vt:lpstr>Quicksand</vt:lpstr>
      <vt:lpstr>Quicksand Bold</vt:lpstr>
      <vt:lpstr>Quicksand Medium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Simple Ilustrative How to Study Presentation</dc:title>
  <cp:lastModifiedBy>Admin</cp:lastModifiedBy>
  <cp:revision>6</cp:revision>
  <dcterms:created xsi:type="dcterms:W3CDTF">2006-08-16T00:00:00Z</dcterms:created>
  <dcterms:modified xsi:type="dcterms:W3CDTF">2025-03-28T18:07:06Z</dcterms:modified>
  <dc:identifier>DAGi_CbZ8v0</dc:identifier>
</cp:coreProperties>
</file>